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2" r:id="rId16"/>
    <p:sldId id="308" r:id="rId17"/>
    <p:sldId id="271" r:id="rId18"/>
    <p:sldId id="274" r:id="rId19"/>
    <p:sldId id="275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7" r:id="rId51"/>
    <p:sldId id="305" r:id="rId52"/>
    <p:sldId id="309" r:id="rId53"/>
    <p:sldId id="310" r:id="rId54"/>
    <p:sldId id="311" r:id="rId55"/>
    <p:sldId id="312" r:id="rId56"/>
    <p:sldId id="314" r:id="rId57"/>
    <p:sldId id="313" r:id="rId58"/>
    <p:sldId id="315" r:id="rId59"/>
    <p:sldId id="316" r:id="rId60"/>
    <p:sldId id="317" r:id="rId61"/>
    <p:sldId id="318" r:id="rId62"/>
    <p:sldId id="319" r:id="rId63"/>
    <p:sldId id="320" r:id="rId64"/>
    <p:sldId id="321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53" autoAdjust="0"/>
    <p:restoredTop sz="94058" autoAdjust="0"/>
  </p:normalViewPr>
  <p:slideViewPr>
    <p:cSldViewPr>
      <p:cViewPr>
        <p:scale>
          <a:sx n="100" d="100"/>
          <a:sy n="100" d="100"/>
        </p:scale>
        <p:origin x="-90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30.08.2017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36</a:t>
            </a:fld>
            <a:endParaRPr 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37</a:t>
            </a:fld>
            <a:endParaRPr 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38</a:t>
            </a:fld>
            <a:endParaRPr 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39</a:t>
            </a:fld>
            <a:endParaRPr 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40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41</a:t>
            </a:fld>
            <a:endParaRPr lang="tr-T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42</a:t>
            </a:fld>
            <a:endParaRPr lang="tr-T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43</a:t>
            </a:fld>
            <a:endParaRPr lang="tr-T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44</a:t>
            </a:fld>
            <a:endParaRPr lang="tr-T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45</a:t>
            </a:fld>
            <a:endParaRPr lang="tr-T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46</a:t>
            </a:fld>
            <a:endParaRPr lang="tr-T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47</a:t>
            </a:fld>
            <a:endParaRPr lang="tr-T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48</a:t>
            </a:fld>
            <a:endParaRPr lang="tr-T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49</a:t>
            </a:fld>
            <a:endParaRPr lang="tr-T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50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51</a:t>
            </a:fld>
            <a:endParaRPr lang="tr-T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52</a:t>
            </a:fld>
            <a:endParaRPr lang="tr-T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53</a:t>
            </a:fld>
            <a:endParaRPr lang="tr-T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54</a:t>
            </a:fld>
            <a:endParaRPr lang="tr-T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55</a:t>
            </a:fld>
            <a:endParaRPr lang="tr-T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56</a:t>
            </a:fld>
            <a:endParaRPr lang="tr-T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57</a:t>
            </a:fld>
            <a:endParaRPr lang="tr-T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58</a:t>
            </a:fld>
            <a:endParaRPr lang="tr-T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59</a:t>
            </a:fld>
            <a:endParaRPr lang="tr-T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60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61</a:t>
            </a:fld>
            <a:endParaRPr lang="tr-T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62</a:t>
            </a:fld>
            <a:endParaRPr lang="tr-T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63</a:t>
            </a:fld>
            <a:endParaRPr lang="tr-T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64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8/30/2017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495800"/>
            <a:ext cx="20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Author of the work:</a:t>
            </a:r>
          </a:p>
          <a:p>
            <a:r>
              <a:rPr lang="tr-TR" sz="1600" dirty="0" smtClean="0"/>
              <a:t>Mustafa Özçelikörs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410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This work is completed for FH Dortmund IDiAL within APP4MC project as a master thesis project. 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pic>
        <p:nvPicPr>
          <p:cNvPr id="1030" name="Picture 6" descr="C:\Users\Mustafa\Desktop\FH-Logo_quadrat-mit-cl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5562600"/>
            <a:ext cx="990600" cy="990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4419600"/>
            <a:ext cx="223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Supervision by:</a:t>
            </a:r>
          </a:p>
          <a:p>
            <a:r>
              <a:rPr lang="tr-TR" sz="1600" dirty="0" smtClean="0"/>
              <a:t>M.Eng. Robert Höttger,</a:t>
            </a:r>
          </a:p>
          <a:p>
            <a:r>
              <a:rPr lang="tr-TR" sz="1600" dirty="0" smtClean="0"/>
              <a:t>Prof. Carsten Wolff</a:t>
            </a:r>
            <a:endParaRPr lang="tr-TR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343400"/>
            <a:ext cx="1887537" cy="9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34000"/>
            <a:ext cx="1752600" cy="41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5791200"/>
            <a:ext cx="2017939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3505200"/>
            <a:ext cx="1676400" cy="61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3352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Master Thesis Collequim submitted as a partial requirement for the degree of:</a:t>
            </a:r>
          </a:p>
          <a:p>
            <a:r>
              <a:rPr lang="tr-TR" sz="1600" dirty="0" smtClean="0"/>
              <a:t>M.Eng., Embedded Systems for Mechatronics</a:t>
            </a:r>
            <a:endParaRPr lang="tr-TR" sz="1600" dirty="0"/>
          </a:p>
        </p:txBody>
      </p:sp>
      <p:pic>
        <p:nvPicPr>
          <p:cNvPr id="1032" name="Picture 8" descr="C:\Users\Mustafa\Desktop\Untitled-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447800"/>
            <a:ext cx="8610600" cy="1583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b="1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b="1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b="1" dirty="0" smtClean="0"/>
              <a:t>ILP-based, GA-based load balancing</a:t>
            </a:r>
          </a:p>
          <a:p>
            <a:pPr lvl="2"/>
            <a:r>
              <a:rPr lang="tr-TR" sz="1900" b="1" dirty="0" smtClean="0"/>
              <a:t>Reducing computation time</a:t>
            </a:r>
          </a:p>
          <a:p>
            <a:pPr lvl="2"/>
            <a:r>
              <a:rPr lang="tr-TR" sz="1900" b="1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43000"/>
            <a:ext cx="442444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 descr="C:\Users\Mustafa\Documents\rccar\ThesisMustafa\v2\Template Thesis\content\images\app4mcdesig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583488" cy="4833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XML-based AMALTHEA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tr-TR" b="1" dirty="0" smtClean="0"/>
              <a:t>Introduction</a:t>
            </a:r>
          </a:p>
          <a:p>
            <a:pPr lvl="2"/>
            <a:r>
              <a:rPr lang="tr-TR" dirty="0" smtClean="0"/>
              <a:t>Two multi-core controllers</a:t>
            </a:r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/>
            <a:r>
              <a:rPr lang="tr-TR" dirty="0" smtClean="0"/>
              <a:t>Apps such as:</a:t>
            </a:r>
          </a:p>
          <a:p>
            <a:pPr lvl="3"/>
            <a:r>
              <a:rPr lang="tr-TR" dirty="0" smtClean="0"/>
              <a:t>Android phone/bluetooth control, web interface front-end, Touchscreen display, Sensor applications, Image processing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2050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438400"/>
            <a:ext cx="4070314" cy="201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70866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Development Workflow</a:t>
            </a:r>
          </a:p>
          <a:p>
            <a:pPr lvl="1"/>
            <a:r>
              <a:rPr lang="tr-TR" sz="2200" dirty="0" smtClean="0"/>
              <a:t>Open-source development workflow for A4MCAR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4994" name="Picture 2" descr="C:\Users\Mustafa\Desktop\work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88" y="2590800"/>
            <a:ext cx="9106712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 fontScale="85000"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</a:t>
            </a:r>
          </a:p>
          <a:p>
            <a:pPr lvl="2"/>
            <a:r>
              <a:rPr lang="tr-TR" b="1" dirty="0" smtClean="0"/>
              <a:t>Low-level Module</a:t>
            </a:r>
          </a:p>
          <a:p>
            <a:pPr lvl="3"/>
            <a:r>
              <a:rPr lang="tr-TR" dirty="0" smtClean="0"/>
              <a:t>XMOS xCORE eXplorerKIT</a:t>
            </a:r>
          </a:p>
          <a:p>
            <a:pPr lvl="3"/>
            <a:r>
              <a:rPr lang="tr-TR" dirty="0" smtClean="0"/>
              <a:t>4x SRF-02 Sonar Sensor</a:t>
            </a:r>
          </a:p>
          <a:p>
            <a:pPr lvl="3"/>
            <a:r>
              <a:rPr lang="tr-TR" dirty="0" smtClean="0"/>
              <a:t>TBLE-02S Speed Controller</a:t>
            </a:r>
          </a:p>
          <a:p>
            <a:pPr lvl="3"/>
            <a:r>
              <a:rPr lang="tr-TR" dirty="0" smtClean="0"/>
              <a:t>Servo Motor for Steering</a:t>
            </a:r>
          </a:p>
          <a:p>
            <a:pPr lvl="3"/>
            <a:r>
              <a:rPr lang="tr-TR" dirty="0" smtClean="0"/>
              <a:t>RN-42 Bluetooth Module</a:t>
            </a:r>
          </a:p>
          <a:p>
            <a:pPr lvl="3"/>
            <a:r>
              <a:rPr lang="tr-TR" dirty="0" smtClean="0"/>
              <a:t>Lighting Module</a:t>
            </a:r>
          </a:p>
          <a:p>
            <a:pPr lvl="2"/>
            <a:r>
              <a:rPr lang="tr-TR" b="1" dirty="0" smtClean="0"/>
              <a:t>High-level Module</a:t>
            </a:r>
          </a:p>
          <a:p>
            <a:pPr lvl="3"/>
            <a:r>
              <a:rPr lang="tr-TR" dirty="0" smtClean="0"/>
              <a:t>Raspberry Pi (Raspbian/Linux)</a:t>
            </a:r>
          </a:p>
          <a:p>
            <a:pPr lvl="3"/>
            <a:r>
              <a:rPr lang="tr-TR" dirty="0" smtClean="0"/>
              <a:t>Touchscreen Display (HDMI+SPI)</a:t>
            </a:r>
          </a:p>
          <a:p>
            <a:pPr lvl="3"/>
            <a:r>
              <a:rPr lang="tr-TR" dirty="0" smtClean="0"/>
              <a:t>Rpi Camera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636204"/>
            <a:ext cx="5410200" cy="4612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Safety Considerations</a:t>
            </a:r>
          </a:p>
          <a:p>
            <a:pPr lvl="2"/>
            <a:r>
              <a:rPr lang="tr-TR" dirty="0" smtClean="0"/>
              <a:t>Properly reverse engineering TBLE-02S Electronic Speed Controller</a:t>
            </a:r>
          </a:p>
          <a:p>
            <a:pPr lvl="2"/>
            <a:r>
              <a:rPr lang="tr-TR" dirty="0" smtClean="0"/>
              <a:t>3V to 5V logic converters (I2c-tolerant)</a:t>
            </a:r>
          </a:p>
          <a:p>
            <a:pPr lvl="2"/>
            <a:r>
              <a:rPr lang="tr-TR" dirty="0" smtClean="0"/>
              <a:t>Boards and other components are isolated by using seperate batteries. (7.2V and 5V)</a:t>
            </a:r>
          </a:p>
          <a:p>
            <a:pPr lvl="2"/>
            <a:r>
              <a:rPr lang="tr-TR" dirty="0" smtClean="0"/>
              <a:t>Isolated 5V converter</a:t>
            </a:r>
          </a:p>
          <a:p>
            <a:pPr lvl="3"/>
            <a:r>
              <a:rPr lang="tr-TR" dirty="0" smtClean="0"/>
              <a:t>Emission specification conformed</a:t>
            </a:r>
          </a:p>
          <a:p>
            <a:pPr lvl="2"/>
            <a:r>
              <a:rPr lang="tr-TR" dirty="0" smtClean="0"/>
              <a:t>Implemented proper braking for a brushed motor using a relay switch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emissionck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114799"/>
            <a:ext cx="3886200" cy="2179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2578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 Schematics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RCCAR_Schematic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3800"/>
            <a:ext cx="7924800" cy="439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124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Mechanical Design</a:t>
            </a:r>
          </a:p>
          <a:p>
            <a:pPr lvl="2"/>
            <a:r>
              <a:rPr lang="tr-TR" dirty="0" smtClean="0"/>
              <a:t>.STL output from 3D design software</a:t>
            </a:r>
          </a:p>
          <a:p>
            <a:pPr lvl="2"/>
            <a:r>
              <a:rPr lang="tr-TR" dirty="0" smtClean="0"/>
              <a:t>3D printed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266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752600"/>
            <a:ext cx="5943600" cy="4405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xmosvstradition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62200"/>
            <a:ext cx="7239000" cy="1990065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XE216Architec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4377690"/>
            <a:ext cx="4267200" cy="24803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239000" y="3581400"/>
            <a:ext cx="190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Traditional MCU /RTOS</a:t>
            </a:r>
            <a:endParaRPr lang="tr-T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2438400"/>
            <a:ext cx="20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XMOS / xTIME Scheduler</a:t>
            </a:r>
          </a:p>
          <a:p>
            <a:r>
              <a:rPr lang="tr-TR" sz="1200" b="1" dirty="0" smtClean="0"/>
              <a:t>	</a:t>
            </a:r>
            <a:r>
              <a:rPr lang="tr-TR" sz="1200" i="1" dirty="0" smtClean="0"/>
              <a:t>Round robin</a:t>
            </a:r>
            <a:endParaRPr lang="tr-T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5181600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0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5791200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1</a:t>
            </a:r>
            <a:endParaRPr lang="tr-TR" dirty="0"/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 flipV="1">
            <a:off x="3334080" y="5334000"/>
            <a:ext cx="1085520" cy="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3281182" y="5975866"/>
            <a:ext cx="2586218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53200" y="2362200"/>
            <a:ext cx="1439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xTIME Composer</a:t>
            </a:r>
          </a:p>
        </p:txBody>
      </p:sp>
      <p:pic>
        <p:nvPicPr>
          <p:cNvPr id="6146" name="Picture 2" descr="C:\Users\Mustafa\Documents\rccar\ThesisMustafa\v2\Template Thesis\content\images\xtimecomposerwindow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199"/>
            <a:ext cx="5943600" cy="436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linux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5919788" cy="2413000"/>
          </a:xfrm>
          <a:prstGeom prst="rect">
            <a:avLst/>
          </a:prstGeom>
          <a:noFill/>
        </p:spPr>
      </p:pic>
      <p:pic>
        <p:nvPicPr>
          <p:cNvPr id="7171" name="Picture 3" descr="C:\Users\Mustafa\Documents\rccar\ThesisMustafa\v2\Template Thesis\content\images\process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3825875" cy="189388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0" y="2438400"/>
            <a:ext cx="19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GNU/Linux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648200"/>
            <a:ext cx="199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Process/Thread Lifecycle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4876800"/>
            <a:ext cx="18229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i="1" dirty="0" smtClean="0"/>
              <a:t>Completely Fair Scheduling</a:t>
            </a:r>
          </a:p>
          <a:p>
            <a:r>
              <a:rPr lang="tr-TR" sz="1100" i="1" dirty="0" smtClean="0"/>
              <a:t>	(CFS)</a:t>
            </a:r>
            <a:endParaRPr lang="tr-T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2"/>
            <a:r>
              <a:rPr lang="tr-TR" b="1" dirty="0" smtClean="0"/>
              <a:t>Developing in Raspberry Pi</a:t>
            </a:r>
          </a:p>
          <a:p>
            <a:pPr lvl="3"/>
            <a:r>
              <a:rPr lang="tr-TR" b="1" dirty="0" smtClean="0"/>
              <a:t>SSH connection from PC</a:t>
            </a:r>
          </a:p>
          <a:p>
            <a:pPr lvl="4"/>
            <a:r>
              <a:rPr lang="tr-TR" dirty="0" smtClean="0"/>
              <a:t>PuTTy (Shell)</a:t>
            </a:r>
          </a:p>
          <a:p>
            <a:pPr lvl="4"/>
            <a:r>
              <a:rPr lang="tr-TR" dirty="0" smtClean="0"/>
              <a:t>TightVNC (Desktop)</a:t>
            </a:r>
          </a:p>
          <a:p>
            <a:pPr lvl="4"/>
            <a:r>
              <a:rPr lang="tr-TR" dirty="0" smtClean="0"/>
              <a:t>Eclipse IDE (Remote Compilation/Debugging)</a:t>
            </a:r>
          </a:p>
          <a:p>
            <a:pPr lvl="3"/>
            <a:r>
              <a:rPr lang="tr-TR" b="1" dirty="0" smtClean="0"/>
              <a:t>Editors</a:t>
            </a:r>
          </a:p>
          <a:p>
            <a:pPr lvl="4"/>
            <a:r>
              <a:rPr lang="tr-TR" dirty="0" smtClean="0"/>
              <a:t>Any GNU/Linux Terminal software</a:t>
            </a:r>
          </a:p>
          <a:p>
            <a:pPr lvl="4"/>
            <a:r>
              <a:rPr lang="tr-TR" dirty="0" smtClean="0"/>
              <a:t>Eclipse IDE</a:t>
            </a:r>
          </a:p>
          <a:p>
            <a:pPr lvl="4"/>
            <a:r>
              <a:rPr lang="tr-TR" dirty="0" smtClean="0"/>
              <a:t>Emacs (Powerful dev. Env.)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195" name="Picture 3" descr="C:\Users\Mustafa\Documents\rccar\ThesisMustafa\v2\Template Thesis\content\images\topexampl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084" y="2362200"/>
            <a:ext cx="3648267" cy="2411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Acceleration/Braking</a:t>
            </a:r>
          </a:p>
          <a:p>
            <a:pPr lvl="2"/>
            <a:r>
              <a:rPr lang="tr-TR" b="1" dirty="0" smtClean="0"/>
              <a:t>PWM-based ESC drive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2"/>
            <a:r>
              <a:rPr lang="tr-TR" b="1" dirty="0" smtClean="0"/>
              <a:t>Relay-based braking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8665" y="2514600"/>
            <a:ext cx="4849585" cy="2057400"/>
          </a:xfrm>
          <a:prstGeom prst="rect">
            <a:avLst/>
          </a:prstGeom>
          <a:noFill/>
        </p:spPr>
      </p:pic>
      <p:pic>
        <p:nvPicPr>
          <p:cNvPr id="2051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724400"/>
            <a:ext cx="2550558" cy="2004389"/>
          </a:xfrm>
          <a:prstGeom prst="rect">
            <a:avLst/>
          </a:prstGeom>
          <a:noFill/>
        </p:spPr>
      </p:pic>
      <p:pic>
        <p:nvPicPr>
          <p:cNvPr id="2052" name="Picture 4" descr="C:\Users\Mustafa\Documents\rccar\ThesisMustafa\v2\Template Thesis\content\images\pw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4267200"/>
            <a:ext cx="3209925" cy="2202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343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Steering</a:t>
            </a:r>
          </a:p>
          <a:p>
            <a:pPr lvl="2"/>
            <a:r>
              <a:rPr lang="tr-TR" b="1" dirty="0" smtClean="0"/>
              <a:t>Servo motor</a:t>
            </a:r>
          </a:p>
          <a:p>
            <a:pPr lvl="2"/>
            <a:r>
              <a:rPr lang="tr-TR" b="1" dirty="0" smtClean="0"/>
              <a:t>Driven with PWM pulse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r>
              <a:rPr lang="tr-TR" dirty="0" smtClean="0"/>
              <a:t>1-1.5ms -&gt; Left side</a:t>
            </a:r>
          </a:p>
          <a:p>
            <a:pPr lvl="3"/>
            <a:r>
              <a:rPr lang="tr-TR" dirty="0" smtClean="0"/>
              <a:t>1.5ms-2.0ms -&gt; Right side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098" name="Picture 2" descr="C:\Users\Mustafa\Desktop\serv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600200"/>
            <a:ext cx="3173381" cy="3109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Proximity Sensing</a:t>
            </a:r>
          </a:p>
          <a:p>
            <a:pPr lvl="2"/>
            <a:r>
              <a:rPr lang="tr-TR" b="1" dirty="0" smtClean="0"/>
              <a:t>SRF-02 Ultrasonic Sensor</a:t>
            </a:r>
          </a:p>
          <a:p>
            <a:pPr lvl="2"/>
            <a:r>
              <a:rPr lang="tr-TR" b="1" dirty="0" smtClean="0"/>
              <a:t>I2C network with 4 sensors</a:t>
            </a:r>
          </a:p>
          <a:p>
            <a:pPr lvl="2"/>
            <a:r>
              <a:rPr lang="tr-TR" b="1" dirty="0" smtClean="0"/>
              <a:t>Periodically polling information (0.2 sec)</a:t>
            </a:r>
          </a:p>
          <a:p>
            <a:pPr lvl="3"/>
            <a:r>
              <a:rPr lang="tr-TR" dirty="0" smtClean="0"/>
              <a:t>Timer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057400"/>
            <a:ext cx="3222925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876800" y="2133600"/>
            <a:ext cx="62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VCC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23622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GND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648200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SDA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48768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SCL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dirty="0" smtClean="0"/>
              <a:t>Embedded-multicore  system design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deployment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dirty="0" smtClean="0"/>
              <a:t>Demonstrator to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applications</a:t>
            </a:r>
          </a:p>
          <a:p>
            <a:pPr lvl="1"/>
            <a:r>
              <a:rPr lang="tr-TR" sz="2200" b="1" dirty="0" smtClean="0"/>
              <a:t>Problem and Solution</a:t>
            </a:r>
          </a:p>
          <a:p>
            <a:pPr lvl="2"/>
            <a:r>
              <a:rPr lang="tr-TR" sz="1900" dirty="0" smtClean="0"/>
              <a:t>Distribute software efficiently between cores, considering optimization goals</a:t>
            </a:r>
          </a:p>
          <a:p>
            <a:pPr lvl="2"/>
            <a:r>
              <a:rPr lang="tr-TR" sz="1900" dirty="0" smtClean="0"/>
              <a:t>As a solution, APP4MC results are evaluated and presented.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Light System</a:t>
            </a:r>
          </a:p>
          <a:p>
            <a:pPr lvl="2"/>
            <a:r>
              <a:rPr lang="tr-TR" dirty="0" smtClean="0"/>
              <a:t>Lighting module from Conrad</a:t>
            </a:r>
          </a:p>
          <a:p>
            <a:pPr lvl="2"/>
            <a:r>
              <a:rPr lang="tr-TR" dirty="0" smtClean="0"/>
              <a:t>PWM-driven</a:t>
            </a:r>
          </a:p>
          <a:p>
            <a:pPr lvl="2"/>
            <a:r>
              <a:rPr lang="tr-TR" dirty="0" smtClean="0"/>
              <a:t>Specified pulses are applied.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0947" y="1752600"/>
            <a:ext cx="4976911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Bluetooth Task</a:t>
            </a:r>
          </a:p>
          <a:p>
            <a:pPr lvl="2"/>
            <a:r>
              <a:rPr lang="tr-TR" b="1" dirty="0" smtClean="0"/>
              <a:t>RN-42 Bluetooth module</a:t>
            </a:r>
          </a:p>
          <a:p>
            <a:pPr lvl="2"/>
            <a:r>
              <a:rPr lang="tr-TR" b="1" dirty="0" smtClean="0"/>
              <a:t>Communicates using UART</a:t>
            </a:r>
          </a:p>
          <a:p>
            <a:pPr lvl="2"/>
            <a:r>
              <a:rPr lang="tr-TR" b="1" dirty="0" smtClean="0"/>
              <a:t>Slave mode</a:t>
            </a:r>
          </a:p>
          <a:p>
            <a:pPr lvl="2"/>
            <a:r>
              <a:rPr lang="tr-TR" b="1" dirty="0" smtClean="0"/>
              <a:t>Configuration function implemented (pwd).</a:t>
            </a:r>
          </a:p>
          <a:p>
            <a:pPr lvl="2"/>
            <a:r>
              <a:rPr lang="tr-TR" b="1" dirty="0" smtClean="0"/>
              <a:t>Events in Task:</a:t>
            </a:r>
          </a:p>
          <a:p>
            <a:pPr lvl="3"/>
            <a:r>
              <a:rPr lang="tr-TR" dirty="0" smtClean="0"/>
              <a:t>Timer event to process received command</a:t>
            </a:r>
          </a:p>
          <a:p>
            <a:pPr lvl="3"/>
            <a:r>
              <a:rPr lang="tr-TR" dirty="0" smtClean="0"/>
              <a:t>UART ready event</a:t>
            </a:r>
          </a:p>
          <a:p>
            <a:pPr lvl="3"/>
            <a:r>
              <a:rPr lang="tr-TR" dirty="0" smtClean="0"/>
              <a:t>Override command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600200"/>
            <a:ext cx="4560887" cy="2051208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657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TCP Server Task</a:t>
            </a:r>
          </a:p>
          <a:p>
            <a:pPr lvl="2"/>
            <a:r>
              <a:rPr lang="tr-TR" b="1" dirty="0" smtClean="0"/>
              <a:t>Many concurrent tasks implement PHY driver and TCP protocol</a:t>
            </a:r>
          </a:p>
          <a:p>
            <a:pPr lvl="2"/>
            <a:r>
              <a:rPr lang="tr-TR" b="1" dirty="0" smtClean="0"/>
              <a:t>TCP Server task</a:t>
            </a:r>
          </a:p>
          <a:p>
            <a:pPr lvl="3"/>
            <a:r>
              <a:rPr lang="tr-TR" dirty="0" smtClean="0"/>
              <a:t>Periodically sends core information to HLM</a:t>
            </a:r>
          </a:p>
          <a:p>
            <a:pPr lvl="3"/>
            <a:r>
              <a:rPr lang="tr-TR" dirty="0" smtClean="0"/>
              <a:t>Receives when HLM sends a driving command 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7432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Core Monitoring Task</a:t>
            </a:r>
          </a:p>
          <a:p>
            <a:pPr lvl="2"/>
            <a:r>
              <a:rPr lang="tr-TR" dirty="0" smtClean="0"/>
              <a:t>Instantiated for two seperate tiles.</a:t>
            </a:r>
          </a:p>
          <a:p>
            <a:pPr lvl="2"/>
            <a:r>
              <a:rPr lang="tr-TR" dirty="0" smtClean="0"/>
              <a:t>Timer event polls internal registers for each core to see if cores are busy</a:t>
            </a:r>
          </a:p>
          <a:p>
            <a:pPr lvl="2"/>
            <a:r>
              <a:rPr lang="tr-TR" dirty="0" smtClean="0"/>
              <a:t>Averaging over time gives reasonable core util information</a:t>
            </a:r>
          </a:p>
          <a:p>
            <a:pPr lvl="3"/>
            <a:r>
              <a:rPr lang="tr-TR" dirty="0" smtClean="0"/>
              <a:t>Counters for busy and idle cycles are used.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95400" y="6019800"/>
          <a:ext cx="4003964" cy="457200"/>
        </p:xfrm>
        <a:graphic>
          <a:graphicData uri="http://schemas.openxmlformats.org/presentationml/2006/ole">
            <p:oleObj spid="_x0000_s6146" name="Equation" r:id="rId4" imgW="3670200" imgH="419040" progId="Equation.DSMT4">
              <p:embed/>
            </p:oleObj>
          </a:graphicData>
        </a:graphic>
      </p:graphicFrame>
      <p:pic>
        <p:nvPicPr>
          <p:cNvPr id="8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47982" y="1752600"/>
            <a:ext cx="4805294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(in C++ and Python)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90800"/>
            <a:ext cx="61828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1. Core Reader</a:t>
            </a:r>
          </a:p>
          <a:p>
            <a:pPr lvl="2"/>
            <a:r>
              <a:rPr lang="tr-TR" dirty="0" smtClean="0"/>
              <a:t>Uses 3rd party: ‘psutil’ package from Python</a:t>
            </a:r>
          </a:p>
          <a:p>
            <a:pPr lvl="2"/>
            <a:r>
              <a:rPr lang="tr-TR" dirty="0" smtClean="0"/>
              <a:t>Logs each core utilization</a:t>
            </a:r>
          </a:p>
          <a:p>
            <a:pPr lvl="2"/>
            <a:endParaRPr lang="tr-TR" dirty="0" smtClean="0"/>
          </a:p>
          <a:p>
            <a:pPr lvl="1"/>
            <a:r>
              <a:rPr lang="tr-TR" b="1" dirty="0" smtClean="0"/>
              <a:t>2. TCP Client</a:t>
            </a:r>
          </a:p>
          <a:p>
            <a:pPr lvl="2"/>
            <a:r>
              <a:rPr lang="tr-TR" dirty="0" smtClean="0"/>
              <a:t>Uses Python’s ‘socket’ library</a:t>
            </a:r>
          </a:p>
          <a:p>
            <a:pPr lvl="2"/>
            <a:r>
              <a:rPr lang="tr-TR" dirty="0" smtClean="0"/>
              <a:t>Non-blocking receive</a:t>
            </a:r>
          </a:p>
          <a:p>
            <a:pPr lvl="2"/>
            <a:r>
              <a:rPr lang="tr-TR" dirty="0" smtClean="0"/>
              <a:t>Periodically (every 3s) </a:t>
            </a:r>
            <a:br>
              <a:rPr lang="tr-TR" dirty="0" smtClean="0"/>
            </a:br>
            <a:r>
              <a:rPr lang="tr-TR" dirty="0" smtClean="0"/>
              <a:t>transmit</a:t>
            </a:r>
          </a:p>
          <a:p>
            <a:pPr lvl="2"/>
            <a:r>
              <a:rPr lang="tr-TR" dirty="0" smtClean="0"/>
              <a:t>Uses logs to write and read </a:t>
            </a:r>
            <a:br>
              <a:rPr lang="tr-TR" dirty="0" smtClean="0"/>
            </a:br>
            <a:r>
              <a:rPr lang="tr-TR" dirty="0" smtClean="0"/>
              <a:t>infos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276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Web 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2895600"/>
            <a:ext cx="5181600" cy="3892519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895600"/>
            <a:ext cx="4592114" cy="3027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Importance of parallel programming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algorithms, applications,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new trends 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multi-core processors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Model-based development</a:t>
            </a:r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open-source!!!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Controlling A4MCAR via Web interface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Core Utilization Display</a:t>
            </a:r>
          </a:p>
          <a:p>
            <a:pPr lvl="2"/>
            <a:r>
              <a:rPr lang="tr-TR" dirty="0" smtClean="0"/>
              <a:t>jqPlot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2623098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4. Camera Streaming</a:t>
            </a:r>
          </a:p>
          <a:p>
            <a:pPr lvl="2"/>
            <a:r>
              <a:rPr lang="tr-TR" dirty="0" smtClean="0"/>
              <a:t>mjpg_streamer</a:t>
            </a:r>
          </a:p>
          <a:p>
            <a:pPr lvl="2"/>
            <a:r>
              <a:rPr lang="tr-TR" dirty="0" smtClean="0"/>
              <a:t>Experimental streaming for Raspicam</a:t>
            </a:r>
          </a:p>
          <a:p>
            <a:pPr lvl="2"/>
            <a:r>
              <a:rPr lang="tr-TR" dirty="0" smtClean="0"/>
              <a:t>Resolution: 640 x 480</a:t>
            </a:r>
          </a:p>
          <a:p>
            <a:pPr lvl="2"/>
            <a:r>
              <a:rPr lang="tr-TR" dirty="0" smtClean="0"/>
              <a:t>Fps : 30</a:t>
            </a:r>
          </a:p>
          <a:p>
            <a:pPr lvl="2"/>
            <a:r>
              <a:rPr lang="tr-TR" dirty="0" smtClean="0"/>
              <a:t>Bash script to start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4994" name="Picture 2" descr="C:\Users\Mustafa\Documents\rccar\ThesisMustafa\v2\Template Thesis\content\images\rpicam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124200"/>
            <a:ext cx="4343400" cy="27921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5. Dummy Loads</a:t>
            </a:r>
          </a:p>
          <a:p>
            <a:pPr lvl="2"/>
            <a:r>
              <a:rPr lang="tr-TR" dirty="0" smtClean="0"/>
              <a:t>Random matrix multiplication 1000 x 1000</a:t>
            </a:r>
          </a:p>
          <a:p>
            <a:pPr lvl="2"/>
            <a:r>
              <a:rPr lang="tr-TR" dirty="0" smtClean="0"/>
              <a:t>Different task periods 0.5s to 1.4s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29000"/>
            <a:ext cx="661478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6. Dummy Graph</a:t>
            </a:r>
          </a:p>
          <a:p>
            <a:pPr lvl="2"/>
            <a:r>
              <a:rPr lang="tr-TR" dirty="0" smtClean="0"/>
              <a:t>Multi-threaded</a:t>
            </a:r>
          </a:p>
          <a:p>
            <a:pPr lvl="3"/>
            <a:r>
              <a:rPr lang="tr-TR" dirty="0" smtClean="0"/>
              <a:t>Python “threading”</a:t>
            </a:r>
          </a:p>
          <a:p>
            <a:pPr lvl="3"/>
            <a:r>
              <a:rPr lang="tr-TR" dirty="0" smtClean="0"/>
              <a:t>Each node is a thread</a:t>
            </a:r>
          </a:p>
          <a:p>
            <a:pPr lvl="2"/>
            <a:r>
              <a:rPr lang="tr-TR" dirty="0" smtClean="0"/>
              <a:t>To demonstrate “partitioning”</a:t>
            </a:r>
          </a:p>
          <a:p>
            <a:pPr lvl="2"/>
            <a:r>
              <a:rPr lang="tr-TR" dirty="0" smtClean="0"/>
              <a:t>1k = 200 x 200 matrix multiplication</a:t>
            </a:r>
          </a:p>
          <a:p>
            <a:pPr lvl="2">
              <a:buNone/>
            </a:pPr>
            <a:r>
              <a:rPr lang="tr-TR" dirty="0" smtClean="0"/>
              <a:t>        = 9 million instructions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905000"/>
            <a:ext cx="3558774" cy="347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7. Image Processing</a:t>
            </a:r>
          </a:p>
          <a:p>
            <a:pPr lvl="2"/>
            <a:r>
              <a:rPr lang="tr-TR" dirty="0" smtClean="0"/>
              <a:t>C++, OpenCV 2.6</a:t>
            </a:r>
          </a:p>
          <a:p>
            <a:pPr lvl="2"/>
            <a:r>
              <a:rPr lang="tr-TR" dirty="0" smtClean="0"/>
              <a:t>Traffic Cone Detection</a:t>
            </a:r>
          </a:p>
          <a:p>
            <a:pPr lvl="3"/>
            <a:r>
              <a:rPr lang="tr-TR" dirty="0" smtClean="0"/>
              <a:t>Based on contour detection</a:t>
            </a:r>
          </a:p>
          <a:p>
            <a:pPr lvl="2"/>
            <a:r>
              <a:rPr lang="tr-TR" dirty="0" smtClean="0"/>
              <a:t>When found, indicates on screen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traffic_cone_det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447800"/>
            <a:ext cx="3682848" cy="1768191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imagepro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733800"/>
            <a:ext cx="5143231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:\Users\Mustafa\Documents\rccar\ThesisMustafa\v2\Template Thesis\content\images\displaybutt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733800"/>
            <a:ext cx="5867400" cy="2995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Display</a:t>
            </a:r>
          </a:p>
          <a:p>
            <a:pPr lvl="2"/>
            <a:r>
              <a:rPr lang="tr-TR" sz="1600" dirty="0" smtClean="0"/>
              <a:t>Waveshare 5” 800x480 HDMI+SPI</a:t>
            </a:r>
          </a:p>
          <a:p>
            <a:pPr lvl="3"/>
            <a:r>
              <a:rPr lang="tr-TR" sz="1400" dirty="0" smtClean="0"/>
              <a:t>installed, calibrated on Raspberry Pi.</a:t>
            </a:r>
          </a:p>
          <a:p>
            <a:pPr lvl="2"/>
            <a:r>
              <a:rPr lang="tr-TR" sz="1600" dirty="0" smtClean="0"/>
              <a:t>Python’s pygame framework used.</a:t>
            </a:r>
          </a:p>
          <a:p>
            <a:pPr lvl="2"/>
            <a:r>
              <a:rPr lang="tr-TR" sz="1600" dirty="0" smtClean="0"/>
              <a:t>Interface graphics and behavior designed.</a:t>
            </a:r>
          </a:p>
          <a:p>
            <a:pPr lvl="2"/>
            <a:r>
              <a:rPr lang="tr-TR" sz="1600" dirty="0" smtClean="0"/>
              <a:t>Multi-threaded design for touchscreen event </a:t>
            </a:r>
          </a:p>
          <a:p>
            <a:pPr lvl="2">
              <a:buNone/>
            </a:pPr>
            <a:r>
              <a:rPr lang="tr-TR" sz="1600" dirty="0" smtClean="0"/>
              <a:t>	responsiveness.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4995" name="Picture 3" descr="C:\Users\Mustafa\Documents\rccar\ThesisMustafa\v2\Template Thesis\content\images\touschreen5in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371600"/>
            <a:ext cx="2971800" cy="27649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 descr="C:\Users\Mustafa\Documents\rccar\ThesisMustafa\v2\Template Thesis\content\images\TouchscreenProcessS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75915"/>
            <a:ext cx="5010150" cy="18820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Functionality</a:t>
            </a:r>
          </a:p>
          <a:p>
            <a:pPr lvl="3"/>
            <a:r>
              <a:rPr lang="tr-TR" sz="1600" dirty="0" smtClean="0"/>
              <a:t>Core visualization</a:t>
            </a:r>
          </a:p>
          <a:p>
            <a:pPr lvl="3"/>
            <a:r>
              <a:rPr lang="tr-TR" sz="1600" dirty="0" smtClean="0"/>
              <a:t>Average util. Display</a:t>
            </a:r>
          </a:p>
          <a:p>
            <a:pPr lvl="3"/>
            <a:r>
              <a:rPr lang="tr-TR" sz="1600" dirty="0" smtClean="0"/>
              <a:t>Process handling</a:t>
            </a:r>
          </a:p>
          <a:p>
            <a:pPr lvl="3"/>
            <a:r>
              <a:rPr lang="tr-TR" sz="1600" dirty="0" smtClean="0"/>
              <a:t>Process allocation</a:t>
            </a:r>
          </a:p>
          <a:p>
            <a:pPr lvl="3"/>
            <a:r>
              <a:rPr lang="tr-TR" sz="1600" dirty="0" smtClean="0"/>
              <a:t>Distribution selection</a:t>
            </a:r>
          </a:p>
          <a:p>
            <a:pPr lvl="3"/>
            <a:r>
              <a:rPr lang="tr-TR" sz="1600" dirty="0" smtClean="0"/>
              <a:t>Timing performance</a:t>
            </a:r>
          </a:p>
          <a:p>
            <a:pPr lvl="4"/>
            <a:r>
              <a:rPr lang="tr-TR" sz="1600" dirty="0" smtClean="0"/>
              <a:t>Shows ST</a:t>
            </a:r>
            <a:r>
              <a:rPr lang="tr-TR" sz="1200" dirty="0" smtClean="0"/>
              <a:t>avg</a:t>
            </a:r>
            <a:r>
              <a:rPr lang="tr-TR" sz="1600" dirty="0" smtClean="0"/>
              <a:t>, DM, GET, f</a:t>
            </a:r>
            <a:r>
              <a:rPr lang="tr-TR" sz="1200" dirty="0" smtClean="0"/>
              <a:t>clk</a:t>
            </a:r>
            <a:r>
              <a:rPr lang="tr-TR" sz="1600" dirty="0" smtClean="0"/>
              <a:t> etc..</a:t>
            </a:r>
          </a:p>
          <a:p>
            <a:pPr lvl="3"/>
            <a:r>
              <a:rPr lang="tr-TR" sz="1600" dirty="0" smtClean="0"/>
              <a:t>Device settings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6018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9896" y="1295400"/>
            <a:ext cx="4204104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Efforts</a:t>
            </a:r>
          </a:p>
          <a:p>
            <a:pPr lvl="3"/>
            <a:r>
              <a:rPr lang="tr-TR" sz="1800" dirty="0" smtClean="0"/>
              <a:t>Process, thread handling library written in Python</a:t>
            </a:r>
          </a:p>
          <a:p>
            <a:pPr lvl="3"/>
            <a:r>
              <a:rPr lang="tr-TR" sz="1800" dirty="0" smtClean="0"/>
              <a:t>Thread and process names registered to kernel for tracing</a:t>
            </a:r>
          </a:p>
          <a:p>
            <a:pPr lvl="3"/>
            <a:r>
              <a:rPr lang="tr-TR" sz="1800" dirty="0" smtClean="0"/>
              <a:t>Timing info is logged for each thread.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657599"/>
            <a:ext cx="3352800" cy="31237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67400" y="3886200"/>
            <a:ext cx="2543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(will be explained later on.)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1219200"/>
            <a:ext cx="2362200" cy="106237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7772400" cy="4191000"/>
          </a:xfrm>
        </p:spPr>
        <p:txBody>
          <a:bodyPr>
            <a:normAutofit/>
          </a:bodyPr>
          <a:lstStyle/>
          <a:p>
            <a:r>
              <a:rPr lang="tr-TR" sz="1800" b="1" dirty="0" smtClean="0"/>
              <a:t>Android Application</a:t>
            </a:r>
          </a:p>
          <a:p>
            <a:pPr lvl="1"/>
            <a:r>
              <a:rPr lang="tr-TR" sz="1800" b="1" dirty="0" smtClean="0"/>
              <a:t>Bluetooth communication</a:t>
            </a:r>
          </a:p>
          <a:p>
            <a:pPr lvl="2"/>
            <a:r>
              <a:rPr lang="tr-TR" sz="1800" dirty="0" smtClean="0"/>
              <a:t>Pairing, pwd authentication</a:t>
            </a:r>
          </a:p>
          <a:p>
            <a:pPr lvl="2"/>
            <a:r>
              <a:rPr lang="tr-TR" sz="1800" dirty="0" smtClean="0"/>
              <a:t>Connects to RN-42 module</a:t>
            </a:r>
          </a:p>
          <a:p>
            <a:pPr lvl="1"/>
            <a:r>
              <a:rPr lang="tr-TR" sz="1800" b="1" dirty="0" smtClean="0"/>
              <a:t>Implemented &amp; integrated </a:t>
            </a:r>
          </a:p>
          <a:p>
            <a:pPr lvl="1">
              <a:buNone/>
            </a:pPr>
            <a:r>
              <a:rPr lang="tr-TR" sz="1800" b="1" dirty="0" smtClean="0"/>
              <a:t>	joystick</a:t>
            </a:r>
          </a:p>
          <a:p>
            <a:pPr lvl="1"/>
            <a:r>
              <a:rPr lang="tr-TR" sz="1800" b="1" dirty="0" smtClean="0"/>
              <a:t>Used</a:t>
            </a:r>
          </a:p>
          <a:p>
            <a:pPr lvl="2"/>
            <a:r>
              <a:rPr lang="tr-TR" sz="1500" dirty="0" smtClean="0"/>
              <a:t>Android Studio, </a:t>
            </a:r>
          </a:p>
          <a:p>
            <a:pPr lvl="2"/>
            <a:r>
              <a:rPr lang="tr-TR" sz="1500" dirty="0" smtClean="0"/>
              <a:t>Java and XML languages</a:t>
            </a:r>
          </a:p>
          <a:p>
            <a:pPr lvl="1">
              <a:buNone/>
            </a:pPr>
            <a:endParaRPr lang="tr-TR" sz="1800" b="1" dirty="0" smtClean="0"/>
          </a:p>
          <a:p>
            <a:pPr lvl="1"/>
            <a:endParaRPr lang="tr-TR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360460"/>
            <a:ext cx="4165914" cy="2345140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joystickpi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2209800"/>
            <a:ext cx="4527550" cy="2578506"/>
          </a:xfrm>
          <a:prstGeom prst="rect">
            <a:avLst/>
          </a:prstGeom>
          <a:noFill/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78312" y="4844807"/>
            <a:ext cx="4789488" cy="155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248400" cy="4800600"/>
          </a:xfrm>
        </p:spPr>
        <p:txBody>
          <a:bodyPr>
            <a:normAutofit fontScale="77500" lnSpcReduction="20000"/>
          </a:bodyPr>
          <a:lstStyle/>
          <a:p>
            <a:r>
              <a:rPr lang="tr-TR" sz="2400" b="1" dirty="0" smtClean="0"/>
              <a:t>Goals and Contributions of A4MCAR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Achieving a base platform </a:t>
            </a:r>
            <a:r>
              <a:rPr lang="en-US" dirty="0" smtClean="0"/>
              <a:t>for multi-threaded and multi-process development that is schedulable and traceable</a:t>
            </a:r>
          </a:p>
          <a:p>
            <a:pPr lvl="1">
              <a:buFont typeface="Arial" pitchFamily="34" charset="0"/>
              <a:buChar char="•"/>
            </a:pPr>
            <a:r>
              <a:rPr lang="tr-TR" b="1" dirty="0" smtClean="0"/>
              <a:t> </a:t>
            </a:r>
            <a:r>
              <a:rPr lang="en-US" b="1" dirty="0" smtClean="0"/>
              <a:t>Developing scripts / tool support </a:t>
            </a:r>
            <a:r>
              <a:rPr lang="en-US" dirty="0" smtClean="0"/>
              <a:t>for several platforms including Linux for profiling, tracing and modeling in order to make demonstration with APP4MC easier.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Researching to achieve better software utilization </a:t>
            </a:r>
            <a:r>
              <a:rPr lang="en-US" dirty="0" smtClean="0"/>
              <a:t>through APP4MC in order to get lower energy consumption.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Finding out evaluation metrics and methods</a:t>
            </a:r>
            <a:r>
              <a:rPr lang="en-US" dirty="0" smtClean="0"/>
              <a:t> for parallel software evaluation using real-time and offline (using e.g. </a:t>
            </a:r>
            <a:r>
              <a:rPr lang="en-US" dirty="0" err="1" smtClean="0"/>
              <a:t>TraceCompass</a:t>
            </a:r>
            <a:r>
              <a:rPr lang="en-US" dirty="0" smtClean="0"/>
              <a:t>) approaches.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Evaluation of several software distributions</a:t>
            </a:r>
            <a:r>
              <a:rPr lang="en-US" dirty="0" smtClean="0"/>
              <a:t> to make experiments regarding parallel software as well as to test and validate the performance of APP4MC.</a:t>
            </a:r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b="1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</a:t>
            </a:r>
          </a:p>
          <a:p>
            <a:pPr>
              <a:buNone/>
            </a:pPr>
            <a:r>
              <a:rPr lang="tr-TR" sz="2000" b="1" dirty="0" smtClean="0"/>
              <a:t>	to Model with AMALTHEA</a:t>
            </a:r>
          </a:p>
          <a:p>
            <a:pPr lvl="1"/>
            <a:r>
              <a:rPr lang="tr-TR" sz="1800" b="1" dirty="0" smtClean="0"/>
              <a:t>Static Binary Analysis</a:t>
            </a:r>
          </a:p>
          <a:p>
            <a:pPr lvl="2"/>
            <a:r>
              <a:rPr lang="tr-TR" sz="1500" dirty="0" smtClean="0"/>
              <a:t>Without executing the code</a:t>
            </a:r>
          </a:p>
          <a:p>
            <a:pPr lvl="2"/>
            <a:r>
              <a:rPr lang="tr-TR" sz="1500" dirty="0" smtClean="0"/>
              <a:t>Instruction size (granularity) etc.</a:t>
            </a:r>
          </a:p>
          <a:p>
            <a:pPr lvl="2"/>
            <a:r>
              <a:rPr lang="tr-TR" sz="1500" dirty="0" smtClean="0"/>
              <a:t>Platform info + binary = timing estimations</a:t>
            </a:r>
          </a:p>
          <a:p>
            <a:pPr lvl="2"/>
            <a:r>
              <a:rPr lang="tr-TR" sz="1500" dirty="0" smtClean="0"/>
              <a:t>In Linux: gcc –Wall –pedantic,  objdump (disassembly), gdb, perf</a:t>
            </a:r>
          </a:p>
          <a:p>
            <a:pPr lvl="1"/>
            <a:r>
              <a:rPr lang="tr-TR" sz="1800" b="1" dirty="0" smtClean="0"/>
              <a:t>Profiling (Dynamic Analysis)</a:t>
            </a:r>
          </a:p>
          <a:p>
            <a:pPr lvl="2"/>
            <a:r>
              <a:rPr lang="tr-TR" sz="1500" dirty="0" smtClean="0"/>
              <a:t>By executing the code on real CPU</a:t>
            </a:r>
          </a:p>
          <a:p>
            <a:pPr lvl="2"/>
            <a:r>
              <a:rPr lang="tr-TR" sz="1500" dirty="0" smtClean="0"/>
              <a:t>Find events, timing, instruction information</a:t>
            </a:r>
          </a:p>
          <a:p>
            <a:pPr lvl="2"/>
            <a:r>
              <a:rPr lang="tr-TR" sz="1500" dirty="0" smtClean="0"/>
              <a:t>In Linux: gprof, perf</a:t>
            </a:r>
          </a:p>
          <a:p>
            <a:pPr lvl="1"/>
            <a:r>
              <a:rPr lang="tr-TR" sz="1800" b="1" dirty="0" smtClean="0"/>
              <a:t>Tracing</a:t>
            </a:r>
          </a:p>
          <a:p>
            <a:pPr lvl="2"/>
            <a:r>
              <a:rPr lang="tr-TR" sz="1500" dirty="0" smtClean="0"/>
              <a:t>Logging with timestamps</a:t>
            </a:r>
          </a:p>
          <a:p>
            <a:pPr lvl="2"/>
            <a:r>
              <a:rPr lang="tr-TR" sz="1500" dirty="0" smtClean="0"/>
              <a:t>Chronological information of execution</a:t>
            </a:r>
          </a:p>
          <a:p>
            <a:pPr lvl="2"/>
            <a:r>
              <a:rPr lang="tr-TR" sz="1500" dirty="0" smtClean="0"/>
              <a:t>In Linux: perf, lttng,  trace-cmd, /proc filesystem</a:t>
            </a:r>
          </a:p>
          <a:p>
            <a:pPr lvl="1"/>
            <a:r>
              <a:rPr lang="tr-TR" sz="1800" b="1" dirty="0" smtClean="0"/>
              <a:t>System Monitoring</a:t>
            </a:r>
          </a:p>
          <a:p>
            <a:pPr lvl="2"/>
            <a:r>
              <a:rPr lang="tr-TR" sz="1500" dirty="0" smtClean="0"/>
              <a:t>Monitoring events, processes, threads</a:t>
            </a:r>
          </a:p>
          <a:p>
            <a:pPr lvl="2"/>
            <a:r>
              <a:rPr lang="tr-TR" sz="1500" dirty="0" smtClean="0"/>
              <a:t>In Linux: ps, top, psutil, /proc filesystem, custom scripts.</a:t>
            </a:r>
            <a:endParaRPr lang="tr-TR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Binary Analysis</a:t>
            </a:r>
          </a:p>
          <a:p>
            <a:pPr lvl="1"/>
            <a:r>
              <a:rPr lang="tr-TR" sz="1400" dirty="0" smtClean="0"/>
              <a:t>To get granularity information for AMALTHEA</a:t>
            </a:r>
          </a:p>
        </p:txBody>
      </p:sp>
      <p:pic>
        <p:nvPicPr>
          <p:cNvPr id="84994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034540"/>
            <a:ext cx="7543800" cy="4681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305580"/>
            <a:ext cx="367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Non-deterministic tasks are left unexamined.</a:t>
            </a:r>
          </a:p>
          <a:p>
            <a:r>
              <a:rPr lang="tr-TR" sz="1400" i="1" dirty="0" smtClean="0"/>
              <a:t>We check disassembly in that case.</a:t>
            </a:r>
            <a:endParaRPr lang="tr-TR" sz="1400" i="1" dirty="0"/>
          </a:p>
        </p:txBody>
      </p:sp>
      <p:pic>
        <p:nvPicPr>
          <p:cNvPr id="86018" name="Picture 2" descr="C:\Users\Mustafa\Documents\rccar\ThesisMustafa\v2\Template Thesis\content\images\xtafurt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4495800"/>
            <a:ext cx="4703762" cy="2161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System Monitoring</a:t>
            </a:r>
          </a:p>
          <a:p>
            <a:pPr lvl="1"/>
            <a:r>
              <a:rPr lang="tr-TR" sz="1400" dirty="0" smtClean="0"/>
              <a:t>To see resource consumption from binary</a:t>
            </a:r>
          </a:p>
        </p:txBody>
      </p:sp>
      <p:pic>
        <p:nvPicPr>
          <p:cNvPr id="87042" name="Picture 2" descr="C:\Users\Mustafa\Documents\rccar\ThesisMustafa\v2\Template Thesis\content\images\binaryresourceus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09800"/>
            <a:ext cx="8458200" cy="37225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 – Developed core utilization reader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33600"/>
            <a:ext cx="5715000" cy="381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1521023"/>
            <a:ext cx="3252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(Unfortunately, comes with limitations)</a:t>
            </a:r>
            <a:endParaRPr lang="tr-TR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objdump for Binary Analysis of Instructions</a:t>
            </a:r>
          </a:p>
          <a:p>
            <a:pPr lvl="1"/>
            <a:r>
              <a:rPr lang="tr-TR" sz="1800" dirty="0" smtClean="0"/>
              <a:t>To see dissassembly, count instructions</a:t>
            </a:r>
          </a:p>
          <a:p>
            <a:pPr lvl="2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objdump myobject .o –S &gt; myDump.txt</a:t>
            </a:r>
          </a:p>
          <a:p>
            <a:pPr lvl="1"/>
            <a:endParaRPr lang="tr-TR" sz="1800" dirty="0" smtClean="0"/>
          </a:p>
          <a:p>
            <a:r>
              <a:rPr lang="tr-TR" sz="2000" b="1" dirty="0" smtClean="0"/>
              <a:t>Python’s dis library for Binary Analysis of Instructions</a:t>
            </a:r>
          </a:p>
          <a:p>
            <a:pPr lvl="1"/>
            <a:r>
              <a:rPr lang="tr-TR" sz="1800" dirty="0" smtClean="0"/>
              <a:t>To see dissassembly, count instructions</a:t>
            </a:r>
          </a:p>
          <a:p>
            <a:pPr lvl="2"/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import dis</a:t>
            </a:r>
          </a:p>
          <a:p>
            <a:pPr lvl="2">
              <a:buNone/>
            </a:pPr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	dis.dis()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trace-cmd for </a:t>
            </a:r>
            <a:r>
              <a:rPr lang="tr-TR" sz="2000" b="1" dirty="0" smtClean="0"/>
              <a:t>tracing [Ftrace front-end]</a:t>
            </a:r>
            <a:endParaRPr lang="tr-TR" sz="1800" b="1" dirty="0" smtClean="0"/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trace-cmd record –e sched</a:t>
            </a:r>
          </a:p>
          <a:p>
            <a:r>
              <a:rPr lang="tr-TR" sz="2000" b="1" dirty="0" smtClean="0">
                <a:cs typeface="Courier New" pitchFamily="49" charset="0"/>
              </a:rPr>
              <a:t>Visualizing trace-cmd trace</a:t>
            </a:r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kernelshark</a:t>
            </a:r>
          </a:p>
          <a:p>
            <a:pPr lvl="1"/>
            <a:endParaRPr lang="tr-TR" sz="18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kernelsh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90800"/>
            <a:ext cx="5257800" cy="4136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tr-TR" sz="2000" b="1" dirty="0" smtClean="0"/>
              <a:t>Linux’ perf for Dynamic Analysis of Instructions and Traces</a:t>
            </a:r>
          </a:p>
          <a:p>
            <a:pPr lvl="1"/>
            <a:r>
              <a:rPr lang="tr-TR" sz="1800" b="1" dirty="0" smtClean="0"/>
              <a:t>Perf: Performance analysis tool</a:t>
            </a:r>
          </a:p>
          <a:p>
            <a:pPr lvl="2"/>
            <a:r>
              <a:rPr lang="tr-TR" sz="1500" b="1" dirty="0" smtClean="0"/>
              <a:t>Able to statisically profile entire system or individual processes</a:t>
            </a:r>
          </a:p>
          <a:p>
            <a:pPr lvl="2"/>
            <a:r>
              <a:rPr lang="tr-TR" sz="1500" b="1" dirty="0" smtClean="0"/>
              <a:t>Able to dynamically count instructions as program executes</a:t>
            </a:r>
          </a:p>
          <a:p>
            <a:pPr lvl="2"/>
            <a:r>
              <a:rPr lang="tr-TR" sz="1500" b="1" dirty="0" smtClean="0"/>
              <a:t>Able to hide overhead as much as possible</a:t>
            </a:r>
          </a:p>
          <a:p>
            <a:pPr lvl="1"/>
            <a:r>
              <a:rPr lang="tr-TR" sz="1800" b="1" dirty="0" smtClean="0"/>
              <a:t>Installing perf</a:t>
            </a:r>
          </a:p>
          <a:p>
            <a:pPr lvl="2"/>
            <a:r>
              <a:rPr lang="tr-TR" sz="1600" dirty="0" smtClean="0">
                <a:latin typeface="Courier New" pitchFamily="49" charset="0"/>
                <a:cs typeface="Courier New" pitchFamily="49" charset="0"/>
              </a:rPr>
              <a:t>apt-get install linux-tools</a:t>
            </a:r>
          </a:p>
          <a:p>
            <a:pPr lvl="1"/>
            <a:r>
              <a:rPr lang="tr-TR" sz="1800" b="1" dirty="0" smtClean="0"/>
              <a:t>Functions used in A4MCAR:</a:t>
            </a:r>
          </a:p>
          <a:p>
            <a:pPr lvl="2"/>
            <a:r>
              <a:rPr lang="tr-TR" sz="1600" dirty="0" smtClean="0"/>
              <a:t>Getting granularity of processes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 --sleep &lt;timeout&gt;</a:t>
            </a:r>
          </a:p>
          <a:p>
            <a:pPr lvl="2"/>
            <a:r>
              <a:rPr lang="tr-TR" sz="1600" dirty="0" smtClean="0"/>
              <a:t>Getting granularity of threads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--per-thread –e instructions:u –p &lt;pid&gt; -I &lt;timeout&gt;</a:t>
            </a:r>
          </a:p>
          <a:p>
            <a:pPr lvl="2"/>
            <a:r>
              <a:rPr lang="tr-TR" sz="1600" dirty="0" smtClean="0"/>
              <a:t>Recording system traces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record -- sleep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&lt;timeout&gt;</a:t>
            </a:r>
          </a:p>
          <a:p>
            <a:pPr lvl="2"/>
            <a:r>
              <a:rPr lang="tr-TR" sz="1600" dirty="0" smtClean="0"/>
              <a:t>Showing system traces 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sched map &gt;    trace.txt</a:t>
            </a:r>
          </a:p>
          <a:p>
            <a:pPr lvl="2"/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849974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map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547100" cy="300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 rot="16200000">
            <a:off x="5024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CPU0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3406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CPU1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026417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CPU2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419084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CPU3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4852" y="2373868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(*: Context switch, migration)</a:t>
            </a:r>
            <a:endParaRPr lang="tr-T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Events and Publications</a:t>
            </a:r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IDAACS ’17 Paper</a:t>
            </a:r>
            <a:r>
              <a:rPr lang="tr-TR" dirty="0" smtClean="0"/>
              <a:t> “Constrained mixed-critical parallelization for distributed heterogeneous systems”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EclipseCon conferences </a:t>
            </a:r>
            <a:r>
              <a:rPr lang="tr-TR" dirty="0" smtClean="0"/>
              <a:t>Europe 2016 IoT Day, and France 2017 Unconference.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 Eclipse Foundation GmbH </a:t>
            </a:r>
            <a:r>
              <a:rPr lang="tr-TR" b="1" dirty="0" smtClean="0"/>
              <a:t>Hackathons</a:t>
            </a:r>
            <a:r>
              <a:rPr lang="tr-TR" dirty="0" smtClean="0"/>
              <a:t> I and II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International Research Conference </a:t>
            </a:r>
            <a:r>
              <a:rPr lang="tr-TR" dirty="0" smtClean="0"/>
              <a:t>Dortmund 2017 Demonstration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Google Summer of Code 2017</a:t>
            </a:r>
            <a:r>
              <a:rPr lang="tr-TR" dirty="0" smtClean="0"/>
              <a:t> successful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fhidi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419600"/>
            <a:ext cx="2535238" cy="132509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5715000"/>
            <a:ext cx="34052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1066800"/>
            <a:ext cx="1582301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Mustafa\Desktop\slayt_resimler\ece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2743200"/>
            <a:ext cx="2200275" cy="636411"/>
          </a:xfrm>
          <a:prstGeom prst="rect">
            <a:avLst/>
          </a:prstGeom>
          <a:noFill/>
        </p:spPr>
      </p:pic>
      <p:pic>
        <p:nvPicPr>
          <p:cNvPr id="4101" name="Picture 5" descr="C:\Users\Mustafa\Desktop\slayt_resimler\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3429000"/>
            <a:ext cx="2459037" cy="729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Visualizing perf traces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new linux-tools from a custom Linux kernel source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perf with libbabeltrace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perf.data &gt;&gt; ./ctf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pPr lvl="1"/>
            <a:endParaRPr lang="tr-TR" sz="1800" b="1" dirty="0" smtClean="0"/>
          </a:p>
          <a:p>
            <a:r>
              <a:rPr lang="tr-TR" sz="2000" b="1" dirty="0" smtClean="0"/>
              <a:t>Custom scripts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562600"/>
            <a:ext cx="266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667000"/>
            <a:ext cx="4132199" cy="384987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280921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2098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1430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Software Distribution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In XMOS (xC)</a:t>
            </a:r>
          </a:p>
          <a:p>
            <a:pPr lvl="1"/>
            <a:r>
              <a:rPr lang="tr-TR" sz="1800" dirty="0" smtClean="0"/>
              <a:t>at compile-time </a:t>
            </a:r>
          </a:p>
          <a:p>
            <a:endParaRPr lang="tr-TR" sz="2000" b="1" dirty="0" smtClean="0"/>
          </a:p>
          <a:p>
            <a:endParaRPr lang="tr-TR" sz="2000" b="1" dirty="0" smtClean="0"/>
          </a:p>
          <a:p>
            <a:pPr>
              <a:buNone/>
            </a:pPr>
            <a:endParaRPr lang="tr-TR" sz="2000" b="1" dirty="0" smtClean="0"/>
          </a:p>
          <a:p>
            <a:endParaRPr lang="tr-TR" sz="2000" b="1" dirty="0" smtClean="0"/>
          </a:p>
          <a:p>
            <a:endParaRPr lang="tr-TR" sz="2000" b="1" dirty="0" smtClean="0"/>
          </a:p>
          <a:p>
            <a:r>
              <a:rPr lang="tr-TR" sz="2000" b="1" dirty="0" smtClean="0"/>
              <a:t>In Linux</a:t>
            </a:r>
          </a:p>
          <a:p>
            <a:pPr lvl="1"/>
            <a:r>
              <a:rPr lang="tr-TR" sz="1800" b="1" dirty="0" smtClean="0"/>
              <a:t>At runtime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3400" y="4485382"/>
            <a:ext cx="4587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For arocesses</a:t>
            </a:r>
          </a:p>
          <a:p>
            <a:pPr lvl="1">
              <a:buFont typeface="Arial" pitchFamily="34" charset="0"/>
              <a:buChar char="•"/>
            </a:pP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 sudo taskset –pc &lt;coreaffinity&gt; &lt;pid&gt;</a:t>
            </a:r>
          </a:p>
          <a:p>
            <a:r>
              <a:rPr lang="tr-TR" dirty="0" smtClean="0"/>
              <a:t>To handle</a:t>
            </a:r>
          </a:p>
          <a:p>
            <a:pPr lvl="1">
              <a:buFont typeface="Arial" pitchFamily="34" charset="0"/>
              <a:buChar char="•"/>
            </a:pPr>
            <a:r>
              <a:rPr lang="tr-TR" sz="1600" dirty="0" smtClean="0">
                <a:cs typeface="Courier New" pitchFamily="49" charset="0"/>
              </a:rPr>
              <a:t> bash and python scripts execute system call</a:t>
            </a:r>
            <a:endParaRPr lang="tr-TR" sz="2400" dirty="0">
              <a:cs typeface="Courier New" pitchFamily="49" charset="0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57400"/>
            <a:ext cx="6275388" cy="18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10800000" flipV="1">
            <a:off x="2971800" y="27432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048000" y="2971800"/>
            <a:ext cx="1143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38600" y="2590800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(combinable tasks)</a:t>
            </a:r>
            <a:endParaRPr lang="tr-TR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5181600" y="5562600"/>
            <a:ext cx="838200" cy="9906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.a4p file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381000" y="5505271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[COREDEF_LIST_APP4MC]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Xtightvnc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mjpg_streamer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touchscreen_display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Thread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Thread_UpdateCoreUsageInfo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2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....</a:t>
            </a:r>
            <a:endParaRPr lang="tr-T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81800" y="5410200"/>
            <a:ext cx="1371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Main</a:t>
            </a:r>
          </a:p>
          <a:p>
            <a:pPr algn="ctr"/>
            <a:r>
              <a:rPr lang="tr-TR" dirty="0" smtClean="0"/>
              <a:t>Process</a:t>
            </a:r>
            <a:endParaRPr lang="tr-TR" dirty="0"/>
          </a:p>
        </p:txBody>
      </p:sp>
      <p:cxnSp>
        <p:nvCxnSpPr>
          <p:cNvPr id="22" name="Straight Arrow Connector 21"/>
          <p:cNvCxnSpPr>
            <a:stCxn id="18" idx="0"/>
            <a:endCxn id="20" idx="1"/>
          </p:cNvCxnSpPr>
          <p:nvPr/>
        </p:nvCxnSpPr>
        <p:spPr>
          <a:xfrm>
            <a:off x="6019800" y="60579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</p:cNvCxnSpPr>
          <p:nvPr/>
        </p:nvCxnSpPr>
        <p:spPr>
          <a:xfrm flipV="1">
            <a:off x="8153400" y="5638800"/>
            <a:ext cx="3810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29600" y="513022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Executes</a:t>
            </a:r>
          </a:p>
          <a:p>
            <a:r>
              <a:rPr lang="tr-TR" sz="1600" dirty="0" smtClean="0"/>
              <a:t>taskset</a:t>
            </a:r>
            <a:endParaRPr lang="tr-TR" sz="1600" dirty="0"/>
          </a:p>
        </p:txBody>
      </p:sp>
      <p:sp>
        <p:nvSpPr>
          <p:cNvPr id="26" name="Rectangle 25"/>
          <p:cNvSpPr/>
          <p:nvPr/>
        </p:nvSpPr>
        <p:spPr>
          <a:xfrm>
            <a:off x="6858000" y="40386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Class</a:t>
            </a:r>
          </a:p>
          <a:p>
            <a:pPr algn="ctr"/>
            <a:r>
              <a:rPr lang="tr-TR" dirty="0" smtClean="0"/>
              <a:t>‘aprocess’</a:t>
            </a:r>
            <a:endParaRPr lang="tr-TR" dirty="0"/>
          </a:p>
        </p:txBody>
      </p:sp>
      <p:cxnSp>
        <p:nvCxnSpPr>
          <p:cNvPr id="29" name="Straight Arrow Connector 28"/>
          <p:cNvCxnSpPr>
            <a:stCxn id="26" idx="2"/>
            <a:endCxn id="20" idx="0"/>
          </p:cNvCxnSpPr>
          <p:nvPr/>
        </p:nvCxnSpPr>
        <p:spPr>
          <a:xfrm rot="5400000">
            <a:off x="7162800" y="5105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Underclocking</a:t>
            </a:r>
          </a:p>
          <a:p>
            <a:pPr lvl="1"/>
            <a:r>
              <a:rPr lang="tr-TR" sz="1800" dirty="0" smtClean="0"/>
              <a:t>cpufrequtils (in Linux)</a:t>
            </a:r>
          </a:p>
          <a:p>
            <a:pPr lvl="1"/>
            <a:r>
              <a:rPr lang="tr-TR" sz="1800" dirty="0" smtClean="0"/>
              <a:t>core frequency registers (in XMOS)</a:t>
            </a:r>
          </a:p>
          <a:p>
            <a:r>
              <a:rPr lang="tr-TR" sz="2000" b="1" dirty="0" smtClean="0"/>
              <a:t>Dynamic Voltage and Frequency Scaling (DVFS)</a:t>
            </a:r>
          </a:p>
          <a:p>
            <a:pPr lvl="1"/>
            <a:r>
              <a:rPr lang="tr-TR" sz="1800" dirty="0" smtClean="0"/>
              <a:t>cpufrequtils</a:t>
            </a:r>
          </a:p>
          <a:p>
            <a:r>
              <a:rPr lang="tr-TR" sz="2000" b="1" dirty="0" smtClean="0"/>
              <a:t>Active Energy Consumption (AEC) modes</a:t>
            </a:r>
          </a:p>
          <a:p>
            <a:pPr lvl="1"/>
            <a:r>
              <a:rPr lang="tr-TR" sz="1800" dirty="0" smtClean="0"/>
              <a:t>halting a core when non-used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91138" name="Picture 2" descr="C:\Users\Mustafa\Documents\rccar\ThesisMustafa\v2\Template Thesis\content\images\xs1energ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962400"/>
            <a:ext cx="2799431" cy="2582862"/>
          </a:xfrm>
          <a:prstGeom prst="rect">
            <a:avLst/>
          </a:prstGeom>
          <a:noFill/>
        </p:spPr>
      </p:pic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3962400"/>
            <a:ext cx="3657600" cy="2682896"/>
          </a:xfrm>
          <a:prstGeom prst="rect">
            <a:avLst/>
          </a:prstGeom>
          <a:noFill/>
        </p:spPr>
      </p:pic>
      <p:pic>
        <p:nvPicPr>
          <p:cNvPr id="91140" name="Picture 4" descr="C:\Users\Mustafa\Desktop\pce-instruments-clamp-meter-pce-pcm-1-60684_5444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1295400"/>
            <a:ext cx="2588315" cy="261937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324600" y="762000"/>
            <a:ext cx="2543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We used a Clamp Meter</a:t>
            </a:r>
          </a:p>
          <a:p>
            <a:r>
              <a:rPr lang="tr-TR" dirty="0" smtClean="0"/>
              <a:t>to measure current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pPr lvl="1"/>
            <a:r>
              <a:rPr lang="tr-TR" sz="2200" dirty="0" smtClean="0"/>
              <a:t>Runnable</a:t>
            </a:r>
          </a:p>
          <a:p>
            <a:pPr lvl="1"/>
            <a:r>
              <a:rPr lang="tr-TR" sz="2200" dirty="0" smtClean="0"/>
              <a:t>Process</a:t>
            </a:r>
          </a:p>
          <a:p>
            <a:pPr lvl="1"/>
            <a:r>
              <a:rPr lang="tr-TR" sz="2200" dirty="0" smtClean="0"/>
              <a:t>Thread</a:t>
            </a:r>
          </a:p>
          <a:p>
            <a:pPr lvl="1"/>
            <a:r>
              <a:rPr lang="tr-TR" sz="2200" dirty="0" smtClean="0"/>
              <a:t>Process vs Thread</a:t>
            </a:r>
            <a:endParaRPr lang="tr-TR" sz="2400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228493"/>
            <a:ext cx="5486401" cy="26295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pPr lvl="1"/>
            <a:r>
              <a:rPr lang="tr-TR" sz="2200" dirty="0" smtClean="0"/>
              <a:t>Race conditions, deadlock</a:t>
            </a:r>
          </a:p>
          <a:p>
            <a:pPr lvl="1"/>
            <a:r>
              <a:rPr lang="tr-TR" sz="2200" dirty="0" smtClean="0"/>
              <a:t>Mutex</a:t>
            </a:r>
          </a:p>
          <a:p>
            <a:pPr lvl="1"/>
            <a:r>
              <a:rPr lang="tr-TR" sz="2200" dirty="0" smtClean="0"/>
              <a:t>Semaphores</a:t>
            </a:r>
            <a:endParaRPr lang="tr-TR" sz="2400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1" y="3752228"/>
            <a:ext cx="4800600" cy="3105772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4800" y="1447800"/>
            <a:ext cx="48006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Interprocess Communication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 comm.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Memory mapping</a:t>
            </a:r>
            <a:endParaRPr kumimoji="0" lang="tr-T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semaphores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FIFOs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Pipes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2057400"/>
            <a:ext cx="12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we will use</a:t>
            </a:r>
            <a:endParaRPr lang="tr-TR" i="1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858000" y="22860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0800" y="2362200"/>
            <a:ext cx="12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we will use</a:t>
            </a:r>
            <a:endParaRPr lang="tr-TR" i="1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2057400" y="25908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5600" y="2743200"/>
            <a:ext cx="15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for job queues</a:t>
            </a:r>
            <a:endParaRPr lang="tr-TR" i="1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514600" y="29718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4600" y="3352800"/>
            <a:ext cx="12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we will use</a:t>
            </a:r>
            <a:endParaRPr lang="tr-TR" i="1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791200" y="3581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Optimization</a:t>
            </a:r>
          </a:p>
          <a:p>
            <a:pPr>
              <a:buNone/>
            </a:pPr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optimizatio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57400"/>
            <a:ext cx="8353426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4794</TotalTime>
  <Words>2140</Words>
  <Application>Microsoft Office PowerPoint</Application>
  <PresentationFormat>On-screen Show (4:3)</PresentationFormat>
  <Paragraphs>731</Paragraphs>
  <Slides>64</Slides>
  <Notes>63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Flow</vt:lpstr>
      <vt:lpstr>Equation</vt:lpstr>
      <vt:lpstr>Slide 1</vt:lpstr>
      <vt:lpstr>Contents</vt:lpstr>
      <vt:lpstr>Introduction</vt:lpstr>
      <vt:lpstr>Introduction</vt:lpstr>
      <vt:lpstr>Introduction</vt:lpstr>
      <vt:lpstr>Introduction</vt:lpstr>
      <vt:lpstr>Parallel Programming Basics</vt:lpstr>
      <vt:lpstr>Parallel Programming Basics</vt:lpstr>
      <vt:lpstr>Parallel Programming Basics</vt:lpstr>
      <vt:lpstr>APP4MC</vt:lpstr>
      <vt:lpstr>APP4MC</vt:lpstr>
      <vt:lpstr>APP4MC</vt:lpstr>
      <vt:lpstr>APP4MC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Contents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Software Distribution</vt:lpstr>
      <vt:lpstr>Reducing Power Consumption</vt:lpstr>
      <vt:lpstr>Results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459</cp:revision>
  <dcterms:created xsi:type="dcterms:W3CDTF">2006-08-16T00:00:00Z</dcterms:created>
  <dcterms:modified xsi:type="dcterms:W3CDTF">2017-08-30T08:50:40Z</dcterms:modified>
</cp:coreProperties>
</file>